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3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10.10.2018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10.10.2018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10.10.2018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10.10.2018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10.10.2018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10.10.2018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10.10.2018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340769"/>
            <a:ext cx="7772400" cy="2259682"/>
          </a:xfrm>
        </p:spPr>
        <p:txBody>
          <a:bodyPr>
            <a:normAutofit fontScale="90000"/>
          </a:bodyPr>
          <a:lstStyle/>
          <a:p>
            <a:r>
              <a:rPr lang="en-US" b="1" smtClean="0"/>
              <a:t>Lecture6</a:t>
            </a:r>
            <a:br>
              <a:rPr lang="en-US" b="1" smtClean="0"/>
            </a:br>
            <a:r>
              <a:rPr lang="ru-RU" b="1" smtClean="0"/>
              <a:t>Theory</a:t>
            </a:r>
            <a:r>
              <a:rPr lang="ru-RU" b="1" dirty="0" smtClean="0"/>
              <a:t> </a:t>
            </a:r>
            <a:r>
              <a:rPr lang="ru-RU" b="1" dirty="0" err="1"/>
              <a:t>of</a:t>
            </a:r>
            <a:r>
              <a:rPr lang="ru-RU" b="1" dirty="0"/>
              <a:t> </a:t>
            </a:r>
            <a:r>
              <a:rPr lang="en-US" b="1" dirty="0" smtClean="0"/>
              <a:t>pedagogical process</a:t>
            </a:r>
            <a:r>
              <a:rPr lang="ru-RU" b="1" dirty="0" smtClean="0"/>
              <a:t> </a:t>
            </a:r>
            <a:r>
              <a:rPr lang="ru-RU" b="1" dirty="0" err="1"/>
              <a:t>in</a:t>
            </a:r>
            <a:r>
              <a:rPr lang="ru-RU" b="1" dirty="0"/>
              <a:t> </a:t>
            </a:r>
            <a:r>
              <a:rPr lang="ru-RU" b="1" dirty="0" err="1"/>
              <a:t>higher</a:t>
            </a:r>
            <a:r>
              <a:rPr lang="ru-RU" b="1" dirty="0"/>
              <a:t> </a:t>
            </a:r>
            <a:r>
              <a:rPr lang="ru-RU" b="1" dirty="0" err="1"/>
              <a:t>education</a:t>
            </a:r>
            <a:r>
              <a:rPr lang="en-US" b="1" dirty="0"/>
              <a:t>al establishment</a:t>
            </a:r>
            <a:r>
              <a:rPr lang="ru-RU" b="1" dirty="0"/>
              <a:t>.</a:t>
            </a:r>
            <a:r>
              <a:rPr lang="ru-RU" dirty="0"/>
              <a:t> </a:t>
            </a:r>
            <a:r>
              <a:rPr lang="en-US" b="1" dirty="0"/>
              <a:t> </a:t>
            </a:r>
            <a:r>
              <a:rPr lang="ru-RU" dirty="0"/>
              <a:t/>
            </a:r>
            <a:br>
              <a:rPr lang="ru-RU" dirty="0"/>
            </a:br>
            <a:r>
              <a:rPr lang="ru-RU" dirty="0"/>
              <a:t/>
            </a:r>
            <a:br>
              <a:rPr lang="ru-RU" dirty="0"/>
            </a:br>
            <a:endParaRPr lang="ru-RU" dirty="0"/>
          </a:p>
        </p:txBody>
      </p:sp>
      <p:sp>
        <p:nvSpPr>
          <p:cNvPr id="3" name="Подзаголовок 2"/>
          <p:cNvSpPr>
            <a:spLocks noGrp="1"/>
          </p:cNvSpPr>
          <p:nvPr>
            <p:ph type="subTitle" idx="1"/>
          </p:nvPr>
        </p:nvSpPr>
        <p:spPr/>
        <p:txBody>
          <a:bodyPr/>
          <a:lstStyle/>
          <a:p>
            <a:r>
              <a:rPr lang="kk-KZ" b="1" dirty="0">
                <a:solidFill>
                  <a:schemeClr val="tx1"/>
                </a:solidFill>
              </a:rPr>
              <a:t>Importance of the professional learning process</a:t>
            </a:r>
            <a:endParaRPr lang="ru-RU" dirty="0">
              <a:solidFill>
                <a:schemeClr val="tx1"/>
              </a:solidFill>
            </a:endParaRPr>
          </a:p>
        </p:txBody>
      </p:sp>
    </p:spTree>
    <p:extLst>
      <p:ext uri="{BB962C8B-B14F-4D97-AF65-F5344CB8AC3E}">
        <p14:creationId xmlns:p14="http://schemas.microsoft.com/office/powerpoint/2010/main" val="2889487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62500" lnSpcReduction="20000"/>
          </a:bodyPr>
          <a:lstStyle/>
          <a:p>
            <a:pPr marL="0" indent="0" algn="just">
              <a:buNone/>
            </a:pPr>
            <a:r>
              <a:rPr lang="ru-RU" sz="2900" dirty="0" err="1">
                <a:latin typeface="Times New Roman" pitchFamily="18" charset="0"/>
                <a:cs typeface="Times New Roman" pitchFamily="18" charset="0"/>
              </a:rPr>
              <a:t>That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is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in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course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learning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goals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objectives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content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methods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education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are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defined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During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training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teaching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staff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development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service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provides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students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with</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education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education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their</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personality</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their</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sense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consciousness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creative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abilities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so</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on</a:t>
            </a:r>
            <a:r>
              <a:rPr lang="ru-RU" sz="2900" dirty="0">
                <a:latin typeface="Times New Roman" pitchFamily="18" charset="0"/>
                <a:cs typeface="Times New Roman" pitchFamily="18" charset="0"/>
              </a:rPr>
              <a:t>. a </a:t>
            </a:r>
            <a:r>
              <a:rPr lang="ru-RU" sz="2900" dirty="0" err="1">
                <a:latin typeface="Times New Roman" pitchFamily="18" charset="0"/>
                <a:cs typeface="Times New Roman" pitchFamily="18" charset="0"/>
              </a:rPr>
              <a:t>person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develops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develops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because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development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many</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personal</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qualities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his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skills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competence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his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ability</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to</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increase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his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abilities</a:t>
            </a:r>
            <a:r>
              <a:rPr lang="ru-RU" sz="2900" dirty="0">
                <a:latin typeface="Times New Roman" pitchFamily="18" charset="0"/>
                <a:cs typeface="Times New Roman" pitchFamily="18" charset="0"/>
              </a:rPr>
              <a:t>. A </a:t>
            </a:r>
            <a:r>
              <a:rPr lang="ru-RU" sz="2900" dirty="0" err="1">
                <a:latin typeface="Times New Roman" pitchFamily="18" charset="0"/>
                <a:cs typeface="Times New Roman" pitchFamily="18" charset="0"/>
              </a:rPr>
              <a:t>distinctive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feature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development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is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that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it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does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not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live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individually</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but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is</a:t>
            </a:r>
            <a:r>
              <a:rPr lang="ru-RU" sz="2900" dirty="0">
                <a:latin typeface="Times New Roman" pitchFamily="18" charset="0"/>
                <a:cs typeface="Times New Roman" pitchFamily="18" charset="0"/>
              </a:rPr>
              <a:t> a </a:t>
            </a:r>
            <a:r>
              <a:rPr lang="ru-RU" sz="2900" dirty="0" err="1">
                <a:latin typeface="Times New Roman" pitchFamily="18" charset="0"/>
                <a:cs typeface="Times New Roman" pitchFamily="18" charset="0"/>
              </a:rPr>
              <a:t>continuation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educational</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training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activities</a:t>
            </a:r>
            <a:r>
              <a:rPr lang="ru-RU" sz="2900" dirty="0" smtClean="0">
                <a:latin typeface="Times New Roman" pitchFamily="18" charset="0"/>
                <a:cs typeface="Times New Roman" pitchFamily="18" charset="0"/>
              </a:rPr>
              <a:t>.</a:t>
            </a:r>
            <a:endParaRPr lang="en-US" sz="2900" dirty="0" smtClean="0">
              <a:latin typeface="Times New Roman" pitchFamily="18" charset="0"/>
              <a:cs typeface="Times New Roman" pitchFamily="18" charset="0"/>
            </a:endParaRPr>
          </a:p>
          <a:p>
            <a:pPr marL="0" indent="0">
              <a:buNone/>
            </a:pPr>
            <a:r>
              <a:rPr lang="ru-RU" sz="2900" dirty="0" err="1">
                <a:latin typeface="Times New Roman" pitchFamily="18" charset="0"/>
                <a:cs typeface="Times New Roman" pitchFamily="18" charset="0"/>
              </a:rPr>
              <a:t>Defines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goals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objectives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all</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elements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learning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process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content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forms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methods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teacher</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pupils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work</a:t>
            </a:r>
            <a:r>
              <a:rPr lang="ru-RU" sz="2900" dirty="0">
                <a:latin typeface="Times New Roman" pitchFamily="18" charset="0"/>
                <a:cs typeface="Times New Roman" pitchFamily="18" charset="0"/>
              </a:rPr>
              <a:t>.</a:t>
            </a:r>
          </a:p>
          <a:p>
            <a:pPr marL="0" indent="0">
              <a:buNone/>
            </a:pPr>
            <a:r>
              <a:rPr lang="ru-RU" sz="2900" dirty="0" err="1" smtClean="0">
                <a:latin typeface="Times New Roman" pitchFamily="18" charset="0"/>
                <a:cs typeface="Times New Roman" pitchFamily="18" charset="0"/>
              </a:rPr>
              <a:t>If</a:t>
            </a:r>
            <a:r>
              <a:rPr lang="ru-RU" sz="2900" dirty="0" smtClean="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objectives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content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forms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methods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learning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process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create</a:t>
            </a:r>
            <a:r>
              <a:rPr lang="ru-RU" sz="2900" dirty="0">
                <a:latin typeface="Times New Roman" pitchFamily="18" charset="0"/>
                <a:cs typeface="Times New Roman" pitchFamily="18" charset="0"/>
              </a:rPr>
              <a:t> a </a:t>
            </a:r>
            <a:r>
              <a:rPr lang="ru-RU" sz="2900" dirty="0" err="1">
                <a:latin typeface="Times New Roman" pitchFamily="18" charset="0"/>
                <a:cs typeface="Times New Roman" pitchFamily="18" charset="0"/>
              </a:rPr>
              <a:t>whole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logical</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chain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considered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connection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provides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following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result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with</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following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regularities</a:t>
            </a:r>
            <a:r>
              <a:rPr lang="ru-RU" sz="2900" dirty="0" smtClean="0">
                <a:latin typeface="Times New Roman" pitchFamily="18" charset="0"/>
                <a:cs typeface="Times New Roman" pitchFamily="18" charset="0"/>
              </a:rPr>
              <a:t>:</a:t>
            </a:r>
            <a:endParaRPr lang="ru-RU" sz="2900" dirty="0">
              <a:latin typeface="Times New Roman" pitchFamily="18" charset="0"/>
              <a:cs typeface="Times New Roman" pitchFamily="18" charset="0"/>
            </a:endParaRPr>
          </a:p>
          <a:p>
            <a:pPr marL="0" indent="0">
              <a:buNone/>
            </a:pPr>
            <a:r>
              <a:rPr lang="ru-RU" sz="2900" dirty="0">
                <a:latin typeface="Times New Roman" pitchFamily="18" charset="0"/>
                <a:cs typeface="Times New Roman" pitchFamily="18" charset="0"/>
              </a:rPr>
              <a:t>-</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content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training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depends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objectives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reflecting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goals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objectives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society</a:t>
            </a:r>
            <a:r>
              <a:rPr lang="ru-RU" sz="2900" dirty="0">
                <a:latin typeface="Times New Roman" pitchFamily="18" charset="0"/>
                <a:cs typeface="Times New Roman" pitchFamily="18" charset="0"/>
              </a:rPr>
              <a:t>;</a:t>
            </a:r>
          </a:p>
          <a:p>
            <a:pPr marL="0" indent="0">
              <a:buNone/>
            </a:pP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forms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teaching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depend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content</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and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methods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organization</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of</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conduct</a:t>
            </a:r>
            <a:r>
              <a:rPr lang="ru-RU" sz="2900" dirty="0">
                <a:latin typeface="Times New Roman" pitchFamily="18" charset="0"/>
                <a:cs typeface="Times New Roman" pitchFamily="18" charset="0"/>
              </a:rPr>
              <a:t>;</a:t>
            </a:r>
          </a:p>
          <a:p>
            <a:pPr marL="0" indent="0">
              <a:buNone/>
            </a:pP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teaching</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methods</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are</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determined</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by</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their</a:t>
            </a:r>
            <a:r>
              <a:rPr lang="ru-RU" sz="2900" dirty="0">
                <a:latin typeface="Times New Roman" pitchFamily="18" charset="0"/>
                <a:cs typeface="Times New Roman" pitchFamily="18" charset="0"/>
              </a:rPr>
              <a:t> </a:t>
            </a:r>
            <a:r>
              <a:rPr lang="ru-RU" sz="2900" dirty="0" err="1">
                <a:latin typeface="Times New Roman" pitchFamily="18" charset="0"/>
                <a:cs typeface="Times New Roman" pitchFamily="18" charset="0"/>
              </a:rPr>
              <a:t>goals</a:t>
            </a:r>
            <a:r>
              <a:rPr lang="ru-RU" sz="2900" dirty="0">
                <a:latin typeface="Times New Roman" pitchFamily="18" charset="0"/>
                <a:cs typeface="Times New Roman" pitchFamily="18" charset="0"/>
              </a:rPr>
              <a:t>.</a:t>
            </a:r>
          </a:p>
          <a:p>
            <a:pPr marL="0" indent="0" algn="just">
              <a:buNone/>
            </a:pPr>
            <a:endParaRPr lang="ru-RU" sz="2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2862008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fontScale="70000" lnSpcReduction="20000"/>
          </a:bodyPr>
          <a:lstStyle/>
          <a:p>
            <a:pPr marL="0" indent="0">
              <a:buNone/>
            </a:pPr>
            <a:r>
              <a:rPr lang="ru-RU" dirty="0" err="1"/>
              <a:t>The</a:t>
            </a:r>
            <a:r>
              <a:rPr lang="ru-RU" dirty="0"/>
              <a:t> </a:t>
            </a:r>
            <a:r>
              <a:rPr lang="ru-RU" dirty="0" err="1"/>
              <a:t>teaching</a:t>
            </a:r>
            <a:r>
              <a:rPr lang="ru-RU" dirty="0"/>
              <a:t> </a:t>
            </a:r>
            <a:r>
              <a:rPr lang="ru-RU" dirty="0" err="1"/>
              <a:t>process</a:t>
            </a:r>
            <a:r>
              <a:rPr lang="ru-RU" dirty="0"/>
              <a:t> </a:t>
            </a:r>
            <a:r>
              <a:rPr lang="ru-RU" dirty="0" err="1"/>
              <a:t>depends</a:t>
            </a:r>
            <a:r>
              <a:rPr lang="ru-RU" dirty="0"/>
              <a:t> </a:t>
            </a:r>
            <a:r>
              <a:rPr lang="ru-RU" dirty="0" err="1"/>
              <a:t>on</a:t>
            </a:r>
            <a:r>
              <a:rPr lang="ru-RU" dirty="0"/>
              <a:t> </a:t>
            </a:r>
            <a:r>
              <a:rPr lang="ru-RU" dirty="0" err="1"/>
              <a:t>the</a:t>
            </a:r>
            <a:r>
              <a:rPr lang="ru-RU" dirty="0"/>
              <a:t> </a:t>
            </a:r>
            <a:r>
              <a:rPr lang="ru-RU" dirty="0" err="1"/>
              <a:t>teacher's</a:t>
            </a:r>
            <a:r>
              <a:rPr lang="ru-RU" dirty="0"/>
              <a:t> </a:t>
            </a:r>
            <a:r>
              <a:rPr lang="ru-RU" dirty="0" err="1"/>
              <a:t>activities</a:t>
            </a:r>
            <a:r>
              <a:rPr lang="ru-RU" dirty="0"/>
              <a:t>, </a:t>
            </a:r>
            <a:r>
              <a:rPr lang="ru-RU" dirty="0" err="1"/>
              <a:t>such</a:t>
            </a:r>
            <a:r>
              <a:rPr lang="ru-RU" dirty="0"/>
              <a:t> </a:t>
            </a:r>
            <a:r>
              <a:rPr lang="ru-RU" dirty="0" err="1"/>
              <a:t>as</a:t>
            </a:r>
            <a:r>
              <a:rPr lang="ru-RU" dirty="0"/>
              <a:t> </a:t>
            </a:r>
            <a:r>
              <a:rPr lang="ru-RU" dirty="0" err="1"/>
              <a:t>organization</a:t>
            </a:r>
            <a:r>
              <a:rPr lang="ru-RU" dirty="0"/>
              <a:t> </a:t>
            </a:r>
            <a:r>
              <a:rPr lang="ru-RU" dirty="0" err="1"/>
              <a:t>and</a:t>
            </a:r>
            <a:r>
              <a:rPr lang="ru-RU" dirty="0"/>
              <a:t> </a:t>
            </a:r>
            <a:r>
              <a:rPr lang="en-US" dirty="0"/>
              <a:t>fixing</a:t>
            </a:r>
            <a:r>
              <a:rPr lang="ru-RU" dirty="0"/>
              <a:t>. </a:t>
            </a:r>
            <a:r>
              <a:rPr lang="ru-RU" dirty="0" err="1"/>
              <a:t>At</a:t>
            </a:r>
            <a:r>
              <a:rPr lang="ru-RU" dirty="0"/>
              <a:t> </a:t>
            </a:r>
            <a:r>
              <a:rPr lang="ru-RU" dirty="0" err="1"/>
              <a:t>the</a:t>
            </a:r>
            <a:r>
              <a:rPr lang="ru-RU" dirty="0"/>
              <a:t> </a:t>
            </a:r>
            <a:r>
              <a:rPr lang="ru-RU" dirty="0" err="1"/>
              <a:t>organizational</a:t>
            </a:r>
            <a:r>
              <a:rPr lang="ru-RU" dirty="0"/>
              <a:t> </a:t>
            </a:r>
            <a:r>
              <a:rPr lang="ru-RU" dirty="0" err="1"/>
              <a:t>stage</a:t>
            </a:r>
            <a:r>
              <a:rPr lang="ru-RU" dirty="0"/>
              <a:t>, </a:t>
            </a:r>
            <a:r>
              <a:rPr lang="ru-RU" dirty="0" err="1"/>
              <a:t>the</a:t>
            </a:r>
            <a:r>
              <a:rPr lang="ru-RU" dirty="0"/>
              <a:t> </a:t>
            </a:r>
            <a:r>
              <a:rPr lang="ru-RU" dirty="0" err="1"/>
              <a:t>teacher</a:t>
            </a:r>
            <a:r>
              <a:rPr lang="ru-RU" dirty="0"/>
              <a:t> </a:t>
            </a:r>
            <a:r>
              <a:rPr lang="ru-RU" dirty="0" err="1"/>
              <a:t>identifies</a:t>
            </a:r>
            <a:r>
              <a:rPr lang="ru-RU" dirty="0"/>
              <a:t> </a:t>
            </a:r>
            <a:r>
              <a:rPr lang="ru-RU" dirty="0" err="1"/>
              <a:t>students</a:t>
            </a:r>
            <a:r>
              <a:rPr lang="ru-RU" dirty="0"/>
              <a:t> </a:t>
            </a:r>
            <a:r>
              <a:rPr lang="ru-RU" dirty="0" err="1"/>
              <a:t>and</a:t>
            </a:r>
            <a:r>
              <a:rPr lang="ru-RU" dirty="0"/>
              <a:t> </a:t>
            </a:r>
            <a:r>
              <a:rPr lang="ru-RU" dirty="0" err="1"/>
              <a:t>introduces</a:t>
            </a:r>
            <a:r>
              <a:rPr lang="ru-RU" dirty="0"/>
              <a:t> </a:t>
            </a:r>
            <a:r>
              <a:rPr lang="ru-RU" dirty="0" err="1"/>
              <a:t>the</a:t>
            </a:r>
            <a:r>
              <a:rPr lang="ru-RU" dirty="0"/>
              <a:t> </a:t>
            </a:r>
            <a:r>
              <a:rPr lang="ru-RU" dirty="0" err="1"/>
              <a:t>lesson</a:t>
            </a:r>
            <a:r>
              <a:rPr lang="ru-RU" dirty="0"/>
              <a:t> </a:t>
            </a:r>
            <a:r>
              <a:rPr lang="ru-RU" dirty="0" err="1"/>
              <a:t>plan</a:t>
            </a:r>
            <a:r>
              <a:rPr lang="ru-RU" dirty="0"/>
              <a:t>, </a:t>
            </a:r>
            <a:r>
              <a:rPr lang="ru-RU" dirty="0" err="1"/>
              <a:t>which</a:t>
            </a:r>
            <a:r>
              <a:rPr lang="ru-RU" dirty="0"/>
              <a:t> </a:t>
            </a:r>
            <a:r>
              <a:rPr lang="ru-RU" dirty="0" err="1"/>
              <a:t>consists</a:t>
            </a:r>
            <a:r>
              <a:rPr lang="ru-RU" dirty="0"/>
              <a:t> </a:t>
            </a:r>
            <a:r>
              <a:rPr lang="ru-RU" dirty="0" err="1"/>
              <a:t>of</a:t>
            </a:r>
            <a:r>
              <a:rPr lang="ru-RU" dirty="0"/>
              <a:t> </a:t>
            </a:r>
            <a:r>
              <a:rPr lang="ru-RU" dirty="0" err="1"/>
              <a:t>two</a:t>
            </a:r>
            <a:r>
              <a:rPr lang="ru-RU" dirty="0"/>
              <a:t> </a:t>
            </a:r>
            <a:r>
              <a:rPr lang="ru-RU" dirty="0" err="1"/>
              <a:t>parts</a:t>
            </a:r>
            <a:r>
              <a:rPr lang="ru-RU" dirty="0"/>
              <a:t>: </a:t>
            </a:r>
            <a:r>
              <a:rPr lang="ru-RU" dirty="0" err="1"/>
              <a:t>to</a:t>
            </a:r>
            <a:r>
              <a:rPr lang="ru-RU" dirty="0"/>
              <a:t> </a:t>
            </a:r>
            <a:r>
              <a:rPr lang="ru-RU" dirty="0" err="1"/>
              <a:t>report</a:t>
            </a:r>
            <a:r>
              <a:rPr lang="ru-RU" dirty="0"/>
              <a:t> </a:t>
            </a:r>
            <a:r>
              <a:rPr lang="ru-RU" dirty="0" err="1"/>
              <a:t>and</a:t>
            </a:r>
            <a:r>
              <a:rPr lang="ru-RU" dirty="0"/>
              <a:t> a </a:t>
            </a:r>
            <a:r>
              <a:rPr lang="ru-RU" dirty="0" err="1"/>
              <a:t>survey</a:t>
            </a:r>
            <a:r>
              <a:rPr lang="ru-RU" dirty="0"/>
              <a:t>. </a:t>
            </a:r>
            <a:r>
              <a:rPr lang="ru-RU" dirty="0" err="1"/>
              <a:t>At</a:t>
            </a:r>
            <a:r>
              <a:rPr lang="ru-RU" dirty="0"/>
              <a:t> </a:t>
            </a:r>
            <a:r>
              <a:rPr lang="ru-RU" dirty="0" err="1"/>
              <a:t>the</a:t>
            </a:r>
            <a:r>
              <a:rPr lang="ru-RU" dirty="0"/>
              <a:t> </a:t>
            </a:r>
            <a:r>
              <a:rPr lang="ru-RU" dirty="0" err="1"/>
              <a:t>time</a:t>
            </a:r>
            <a:r>
              <a:rPr lang="ru-RU" dirty="0"/>
              <a:t> </a:t>
            </a:r>
            <a:r>
              <a:rPr lang="ru-RU" dirty="0" err="1"/>
              <a:t>of</a:t>
            </a:r>
            <a:r>
              <a:rPr lang="ru-RU" dirty="0"/>
              <a:t> </a:t>
            </a:r>
            <a:r>
              <a:rPr lang="ru-RU" dirty="0" err="1"/>
              <a:t>fixing</a:t>
            </a:r>
            <a:r>
              <a:rPr lang="ru-RU" dirty="0"/>
              <a:t> </a:t>
            </a:r>
            <a:r>
              <a:rPr lang="ru-RU" dirty="0" err="1"/>
              <a:t>the</a:t>
            </a:r>
            <a:r>
              <a:rPr lang="ru-RU" dirty="0"/>
              <a:t> </a:t>
            </a:r>
            <a:r>
              <a:rPr lang="ru-RU" dirty="0" err="1"/>
              <a:t>lesson</a:t>
            </a:r>
            <a:r>
              <a:rPr lang="ru-RU" dirty="0"/>
              <a:t> </a:t>
            </a:r>
            <a:r>
              <a:rPr lang="ru-RU" dirty="0" err="1"/>
              <a:t>is</a:t>
            </a:r>
            <a:r>
              <a:rPr lang="ru-RU" dirty="0"/>
              <a:t> </a:t>
            </a:r>
            <a:r>
              <a:rPr lang="ru-RU" dirty="0" err="1"/>
              <a:t>summarized</a:t>
            </a:r>
            <a:r>
              <a:rPr lang="ru-RU" dirty="0"/>
              <a:t> </a:t>
            </a:r>
            <a:r>
              <a:rPr lang="ru-RU" dirty="0" err="1"/>
              <a:t>and</a:t>
            </a:r>
            <a:r>
              <a:rPr lang="ru-RU" dirty="0"/>
              <a:t> </a:t>
            </a:r>
            <a:r>
              <a:rPr lang="ru-RU" dirty="0" err="1"/>
              <a:t>the</a:t>
            </a:r>
            <a:r>
              <a:rPr lang="ru-RU" dirty="0"/>
              <a:t> </a:t>
            </a:r>
            <a:r>
              <a:rPr lang="ru-RU" dirty="0" err="1"/>
              <a:t>assessment</a:t>
            </a:r>
            <a:r>
              <a:rPr lang="ru-RU" dirty="0"/>
              <a:t> </a:t>
            </a:r>
            <a:r>
              <a:rPr lang="ru-RU" dirty="0" err="1"/>
              <a:t>process</a:t>
            </a:r>
            <a:r>
              <a:rPr lang="ru-RU" dirty="0"/>
              <a:t> </a:t>
            </a:r>
            <a:r>
              <a:rPr lang="ru-RU" dirty="0" err="1"/>
              <a:t>takes</a:t>
            </a:r>
            <a:r>
              <a:rPr lang="ru-RU" dirty="0"/>
              <a:t> </a:t>
            </a:r>
            <a:r>
              <a:rPr lang="ru-RU" dirty="0" err="1"/>
              <a:t>place</a:t>
            </a:r>
            <a:r>
              <a:rPr lang="ru-RU" dirty="0"/>
              <a:t>.</a:t>
            </a:r>
          </a:p>
          <a:p>
            <a:pPr marL="0" indent="0">
              <a:buNone/>
            </a:pPr>
            <a:r>
              <a:rPr lang="ru-RU" b="1" dirty="0"/>
              <a:t> </a:t>
            </a:r>
            <a:endParaRPr lang="ru-RU" dirty="0"/>
          </a:p>
          <a:p>
            <a:pPr marL="0" indent="0">
              <a:buNone/>
            </a:pPr>
            <a:r>
              <a:rPr lang="kk-KZ" b="1" dirty="0"/>
              <a:t>Control questions:</a:t>
            </a:r>
            <a:endParaRPr lang="ru-RU" dirty="0"/>
          </a:p>
          <a:p>
            <a:pPr marL="0" indent="0">
              <a:buNone/>
            </a:pPr>
            <a:r>
              <a:rPr lang="kk-KZ" dirty="0"/>
              <a:t>1. Explain the concept of "didactics".</a:t>
            </a:r>
            <a:endParaRPr lang="ru-RU" dirty="0"/>
          </a:p>
          <a:p>
            <a:pPr marL="0" indent="0">
              <a:buNone/>
            </a:pPr>
            <a:r>
              <a:rPr lang="kk-KZ" dirty="0"/>
              <a:t>2. The subject of didactics research.</a:t>
            </a:r>
            <a:endParaRPr lang="ru-RU" dirty="0"/>
          </a:p>
          <a:p>
            <a:pPr marL="0" indent="0">
              <a:buNone/>
            </a:pPr>
            <a:r>
              <a:rPr lang="kk-KZ" dirty="0"/>
              <a:t>3. Education process and its structure</a:t>
            </a:r>
            <a:endParaRPr lang="ru-RU" dirty="0"/>
          </a:p>
          <a:p>
            <a:pPr marL="0" indent="0">
              <a:buNone/>
            </a:pPr>
            <a:r>
              <a:rPr lang="kk-KZ" dirty="0"/>
              <a:t>4. Describe the pedagogical structure of the pedagogical process</a:t>
            </a:r>
            <a:r>
              <a:rPr lang="kk-KZ" b="1" dirty="0"/>
              <a:t>   </a:t>
            </a:r>
            <a:endParaRPr lang="ru-RU" dirty="0"/>
          </a:p>
          <a:p>
            <a:pPr marL="0" indent="0">
              <a:buNone/>
            </a:pPr>
            <a:r>
              <a:rPr lang="kk-KZ" b="1" dirty="0"/>
              <a:t> </a:t>
            </a:r>
            <a:endParaRPr lang="ru-RU" dirty="0"/>
          </a:p>
          <a:p>
            <a:endParaRPr lang="ru-RU" dirty="0"/>
          </a:p>
        </p:txBody>
      </p:sp>
    </p:spTree>
    <p:extLst>
      <p:ext uri="{BB962C8B-B14F-4D97-AF65-F5344CB8AC3E}">
        <p14:creationId xmlns:p14="http://schemas.microsoft.com/office/powerpoint/2010/main" val="2186727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buNone/>
            </a:pPr>
            <a:r>
              <a:rPr lang="en-US" sz="2200" b="1" dirty="0"/>
              <a:t>Purpose</a:t>
            </a:r>
            <a:r>
              <a:rPr lang="kk-KZ" sz="2200" b="1" dirty="0"/>
              <a:t>: </a:t>
            </a:r>
            <a:r>
              <a:rPr lang="kk-KZ" sz="2200" dirty="0"/>
              <a:t>explaining the meaning of professional training to future specialists</a:t>
            </a:r>
            <a:endParaRPr lang="ru-RU" sz="2200" dirty="0"/>
          </a:p>
          <a:p>
            <a:pPr marL="0" indent="0">
              <a:buNone/>
            </a:pPr>
            <a:r>
              <a:rPr lang="en-US" sz="2200" b="1" dirty="0"/>
              <a:t>Plan</a:t>
            </a:r>
            <a:r>
              <a:rPr lang="kk-KZ" sz="2200" b="1" dirty="0"/>
              <a:t>:</a:t>
            </a:r>
            <a:endParaRPr lang="ru-RU" sz="2200" dirty="0"/>
          </a:p>
          <a:p>
            <a:pPr marL="0" indent="0">
              <a:buNone/>
            </a:pPr>
            <a:r>
              <a:rPr lang="kk-KZ" sz="2200" dirty="0" smtClean="0"/>
              <a:t>General </a:t>
            </a:r>
            <a:r>
              <a:rPr lang="kk-KZ" sz="2200" dirty="0"/>
              <a:t>concepts of didactics. Functions of didactics and basic categories.</a:t>
            </a:r>
            <a:endParaRPr lang="ru-RU" sz="2200" b="1" dirty="0"/>
          </a:p>
          <a:p>
            <a:pPr marL="0" indent="0">
              <a:buNone/>
            </a:pPr>
            <a:r>
              <a:rPr lang="kk-KZ" sz="2200" dirty="0" smtClean="0"/>
              <a:t>Structure </a:t>
            </a:r>
            <a:r>
              <a:rPr lang="kk-KZ" sz="2200" dirty="0"/>
              <a:t>of the educational process in higher schools</a:t>
            </a:r>
            <a:endParaRPr lang="ru-RU" sz="2200" b="1" dirty="0"/>
          </a:p>
          <a:p>
            <a:pPr marL="0" indent="0">
              <a:buNone/>
            </a:pPr>
            <a:r>
              <a:rPr lang="en-US" sz="2200" b="1" dirty="0"/>
              <a:t>Basic</a:t>
            </a:r>
            <a:r>
              <a:rPr lang="kk-KZ" sz="2200" b="1" dirty="0"/>
              <a:t> concepts: </a:t>
            </a:r>
            <a:r>
              <a:rPr lang="kk-KZ" sz="2200" dirty="0"/>
              <a:t>didactics, learning theory, the </a:t>
            </a:r>
            <a:r>
              <a:rPr lang="en-US" sz="2200" dirty="0"/>
              <a:t>education</a:t>
            </a:r>
            <a:r>
              <a:rPr lang="kk-KZ" sz="2200" dirty="0"/>
              <a:t> process, the structure of the pedagogical process, etc.</a:t>
            </a:r>
            <a:endParaRPr lang="ru-RU" sz="2200" b="1" dirty="0"/>
          </a:p>
          <a:p>
            <a:endParaRPr lang="ru-RU" dirty="0"/>
          </a:p>
        </p:txBody>
      </p:sp>
    </p:spTree>
    <p:extLst>
      <p:ext uri="{BB962C8B-B14F-4D97-AF65-F5344CB8AC3E}">
        <p14:creationId xmlns:p14="http://schemas.microsoft.com/office/powerpoint/2010/main" val="1530212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kk-KZ" sz="2000" dirty="0">
                <a:latin typeface="Times New Roman" pitchFamily="18" charset="0"/>
                <a:cs typeface="Times New Roman" pitchFamily="18" charset="0"/>
              </a:rPr>
              <a:t>Didactics is an important branch of pedagogy. The term "didactics" comes from the </a:t>
            </a:r>
            <a:r>
              <a:rPr lang="en-US" sz="2000" dirty="0">
                <a:latin typeface="Times New Roman" pitchFamily="18" charset="0"/>
                <a:cs typeface="Times New Roman" pitchFamily="18" charset="0"/>
              </a:rPr>
              <a:t>g</a:t>
            </a:r>
            <a:r>
              <a:rPr lang="kk-KZ" sz="2000" dirty="0">
                <a:latin typeface="Times New Roman" pitchFamily="18" charset="0"/>
                <a:cs typeface="Times New Roman" pitchFamily="18" charset="0"/>
              </a:rPr>
              <a:t>reek word didaktikos - instructive. It is generally accepted that this term was introduced in 1613 by the German linguist and teacher Wolfgang Ratke. The first fundamental work on the theory of didactics was the "Great Didactics" by Jan Amos Komensky, published in 1657. Didactics answers questions: what to teach? </a:t>
            </a:r>
            <a:r>
              <a:rPr lang="en-US" sz="2000" dirty="0">
                <a:latin typeface="Times New Roman" pitchFamily="18" charset="0"/>
                <a:cs typeface="Times New Roman" pitchFamily="18" charset="0"/>
              </a:rPr>
              <a:t>h</a:t>
            </a:r>
            <a:r>
              <a:rPr lang="kk-KZ" sz="2000" dirty="0">
                <a:latin typeface="Times New Roman" pitchFamily="18" charset="0"/>
                <a:cs typeface="Times New Roman" pitchFamily="18" charset="0"/>
              </a:rPr>
              <a:t>ow to teach? </a:t>
            </a:r>
            <a:r>
              <a:rPr lang="en-US" sz="2000" dirty="0">
                <a:latin typeface="Times New Roman" pitchFamily="18" charset="0"/>
                <a:cs typeface="Times New Roman" pitchFamily="18" charset="0"/>
              </a:rPr>
              <a:t>w</a:t>
            </a:r>
            <a:r>
              <a:rPr lang="kk-KZ" sz="2000" dirty="0">
                <a:latin typeface="Times New Roman" pitchFamily="18" charset="0"/>
                <a:cs typeface="Times New Roman" pitchFamily="18" charset="0"/>
              </a:rPr>
              <a:t>here to teach? </a:t>
            </a:r>
            <a:r>
              <a:rPr lang="en-US" sz="2000" dirty="0">
                <a:latin typeface="Times New Roman" pitchFamily="18" charset="0"/>
                <a:cs typeface="Times New Roman" pitchFamily="18" charset="0"/>
              </a:rPr>
              <a:t>i</a:t>
            </a:r>
            <a:r>
              <a:rPr lang="kk-KZ" sz="2000" dirty="0">
                <a:latin typeface="Times New Roman" pitchFamily="18" charset="0"/>
                <a:cs typeface="Times New Roman" pitchFamily="18" charset="0"/>
              </a:rPr>
              <a:t>n what organizational forms</a:t>
            </a:r>
            <a:r>
              <a:rPr lang="kk-KZ"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0" indent="0">
              <a:buNone/>
            </a:pPr>
            <a:r>
              <a:rPr lang="kk-KZ" sz="2000" dirty="0">
                <a:latin typeface="Times New Roman" pitchFamily="18" charset="0"/>
                <a:cs typeface="Times New Roman" pitchFamily="18" charset="0"/>
              </a:rPr>
              <a:t>Currently, didactics are defined as the theory of education and training. The field of study didactics - training and </a:t>
            </a:r>
            <a:r>
              <a:rPr lang="en-US" sz="2000" dirty="0">
                <a:latin typeface="Times New Roman" pitchFamily="18" charset="0"/>
                <a:cs typeface="Times New Roman" pitchFamily="18" charset="0"/>
              </a:rPr>
              <a:t>education</a:t>
            </a:r>
            <a:r>
              <a:rPr lang="kk-KZ" sz="2000" dirty="0">
                <a:latin typeface="Times New Roman" pitchFamily="18" charset="0"/>
                <a:cs typeface="Times New Roman" pitchFamily="18" charset="0"/>
              </a:rPr>
              <a:t> process, patterns, principles and results.</a:t>
            </a:r>
            <a:endParaRPr lang="ru-RU" sz="2000" dirty="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As</a:t>
            </a:r>
            <a:r>
              <a:rPr lang="kk-KZ" sz="2000" dirty="0" smtClean="0">
                <a:latin typeface="Times New Roman" pitchFamily="18" charset="0"/>
                <a:cs typeface="Times New Roman" pitchFamily="18" charset="0"/>
              </a:rPr>
              <a:t> </a:t>
            </a:r>
            <a:r>
              <a:rPr lang="kk-KZ" sz="2000" dirty="0">
                <a:latin typeface="Times New Roman" pitchFamily="18" charset="0"/>
                <a:cs typeface="Times New Roman" pitchFamily="18" charset="0"/>
              </a:rPr>
              <a:t>the subject of study didactics is divided into general didactics and specific didactics. General didactics considers general laws and principles of teaching. Specific didactics study the contents of the learning subject.</a:t>
            </a:r>
            <a:endParaRPr lang="ru-RU" sz="2000" dirty="0">
              <a:latin typeface="Times New Roman" pitchFamily="18" charset="0"/>
              <a:cs typeface="Times New Roman" pitchFamily="18" charset="0"/>
            </a:endParaRPr>
          </a:p>
          <a:p>
            <a:pPr marL="0" indent="0" algn="just">
              <a:buNone/>
            </a:pPr>
            <a:endParaRPr lang="ru-RU" sz="2000"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val="1479290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fontScale="92500" lnSpcReduction="10000"/>
          </a:bodyPr>
          <a:lstStyle/>
          <a:p>
            <a:pPr marL="0" indent="0">
              <a:buNone/>
            </a:pPr>
            <a:r>
              <a:rPr lang="kk-KZ" sz="2200" dirty="0">
                <a:latin typeface="Times New Roman" pitchFamily="18" charset="0"/>
                <a:cs typeface="Times New Roman" pitchFamily="18" charset="0"/>
              </a:rPr>
              <a:t>Didactics performs a scientific-theoretical and applied function. Scientific-theoretical function of didactics: the study of patterns, methods, content and principles of the learning process. Applied function didactics: the planning of the content of knowledge, the designation of principles of training, the organization of optimal teaching methods, the use of new technologies</a:t>
            </a:r>
            <a:r>
              <a:rPr lang="kk-KZ" sz="2200" dirty="0" smtClean="0">
                <a:latin typeface="Times New Roman" pitchFamily="18" charset="0"/>
                <a:cs typeface="Times New Roman" pitchFamily="18" charset="0"/>
              </a:rPr>
              <a:t>.</a:t>
            </a:r>
            <a:endParaRPr lang="en-US" sz="2200" dirty="0" smtClean="0">
              <a:latin typeface="Times New Roman" pitchFamily="18" charset="0"/>
              <a:cs typeface="Times New Roman" pitchFamily="18" charset="0"/>
            </a:endParaRPr>
          </a:p>
          <a:p>
            <a:pPr marL="0" indent="0">
              <a:buNone/>
            </a:pPr>
            <a:r>
              <a:rPr lang="kk-KZ" sz="2200" dirty="0">
                <a:latin typeface="Times New Roman" pitchFamily="18" charset="0"/>
                <a:cs typeface="Times New Roman" pitchFamily="18" charset="0"/>
              </a:rPr>
              <a:t>In the development of didactics, the greatest contribution was made by such scientists as I.F. Gerberth, I.G.Pestalozzi, A.Disterverg, C.D.Ushinsky, D.Dewey, G.Kershensteiner, V.Lay, etc.</a:t>
            </a:r>
            <a:endParaRPr lang="ru-RU" sz="2200" dirty="0">
              <a:latin typeface="Times New Roman" pitchFamily="18" charset="0"/>
              <a:cs typeface="Times New Roman" pitchFamily="18" charset="0"/>
            </a:endParaRPr>
          </a:p>
          <a:p>
            <a:pPr marL="0" indent="0">
              <a:buNone/>
            </a:pPr>
            <a:r>
              <a:rPr lang="ru-RU" sz="2200" dirty="0" err="1" smtClean="0">
                <a:latin typeface="Times New Roman" pitchFamily="18" charset="0"/>
                <a:cs typeface="Times New Roman" pitchFamily="18" charset="0"/>
              </a:rPr>
              <a:t>Didactic</a:t>
            </a:r>
            <a:r>
              <a:rPr lang="ru-RU" sz="2200" dirty="0" smtClean="0">
                <a:latin typeface="Times New Roman" pitchFamily="18" charset="0"/>
                <a:cs typeface="Times New Roman" pitchFamily="18" charset="0"/>
              </a:rPr>
              <a:t> </a:t>
            </a:r>
            <a:r>
              <a:rPr lang="ru-RU" sz="2200" dirty="0" err="1">
                <a:latin typeface="Times New Roman" pitchFamily="18" charset="0"/>
                <a:cs typeface="Times New Roman" pitchFamily="18" charset="0"/>
              </a:rPr>
              <a:t>theories</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and</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concepts</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include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concept</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development</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learning</a:t>
            </a:r>
            <a:r>
              <a:rPr lang="ru-RU" sz="2200" dirty="0">
                <a:latin typeface="Times New Roman" pitchFamily="18" charset="0"/>
                <a:cs typeface="Times New Roman" pitchFamily="18" charset="0"/>
              </a:rPr>
              <a:t> (LV </a:t>
            </a:r>
            <a:r>
              <a:rPr lang="ru-RU" sz="2200" dirty="0" err="1">
                <a:latin typeface="Times New Roman" pitchFamily="18" charset="0"/>
                <a:cs typeface="Times New Roman" pitchFamily="18" charset="0"/>
              </a:rPr>
              <a:t>Zankov</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etc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theory</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content</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education</a:t>
            </a:r>
            <a:r>
              <a:rPr lang="ru-RU" sz="2200" dirty="0">
                <a:latin typeface="Times New Roman" pitchFamily="18" charset="0"/>
                <a:cs typeface="Times New Roman" pitchFamily="18" charset="0"/>
              </a:rPr>
              <a:t> (LY </a:t>
            </a:r>
            <a:r>
              <a:rPr lang="ru-RU" sz="2200" dirty="0" err="1">
                <a:latin typeface="Times New Roman" pitchFamily="18" charset="0"/>
                <a:cs typeface="Times New Roman" pitchFamily="18" charset="0"/>
              </a:rPr>
              <a:t>Lerner</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etc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theory</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periodic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formation</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mental</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activity</a:t>
            </a:r>
            <a:r>
              <a:rPr lang="ru-RU" sz="2200" dirty="0">
                <a:latin typeface="Times New Roman" pitchFamily="18" charset="0"/>
                <a:cs typeface="Times New Roman" pitchFamily="18" charset="0"/>
              </a:rPr>
              <a:t> (P.Y. </a:t>
            </a:r>
            <a:r>
              <a:rPr lang="ru-RU" sz="2200" dirty="0" err="1">
                <a:latin typeface="Times New Roman" pitchFamily="18" charset="0"/>
                <a:cs typeface="Times New Roman" pitchFamily="18" charset="0"/>
              </a:rPr>
              <a:t>Galperin</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etc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concept</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development</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cognitive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concepts</a:t>
            </a:r>
            <a:r>
              <a:rPr lang="ru-RU" sz="2200" dirty="0">
                <a:latin typeface="Times New Roman" pitchFamily="18" charset="0"/>
                <a:cs typeface="Times New Roman" pitchFamily="18" charset="0"/>
              </a:rPr>
              <a:t> (G.I. </a:t>
            </a:r>
            <a:r>
              <a:rPr lang="ru-RU" sz="2200" dirty="0" err="1">
                <a:latin typeface="Times New Roman" pitchFamily="18" charset="0"/>
                <a:cs typeface="Times New Roman" pitchFamily="18" charset="0"/>
              </a:rPr>
              <a:t>Schukina</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etc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concept</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problematic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learning</a:t>
            </a:r>
            <a:r>
              <a:rPr lang="ru-RU" sz="2200" dirty="0">
                <a:latin typeface="Times New Roman" pitchFamily="18" charset="0"/>
                <a:cs typeface="Times New Roman" pitchFamily="18" charset="0"/>
              </a:rPr>
              <a:t> (M.I. </a:t>
            </a:r>
            <a:r>
              <a:rPr lang="ru-RU" sz="2200" dirty="0" err="1">
                <a:latin typeface="Times New Roman" pitchFamily="18" charset="0"/>
                <a:cs typeface="Times New Roman" pitchFamily="18" charset="0"/>
              </a:rPr>
              <a:t>Makhmutov</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etc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theory</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teaching</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methods</a:t>
            </a:r>
            <a:r>
              <a:rPr lang="ru-RU" sz="2200" dirty="0">
                <a:latin typeface="Times New Roman" pitchFamily="18" charset="0"/>
                <a:cs typeface="Times New Roman" pitchFamily="18" charset="0"/>
              </a:rPr>
              <a:t> (M.I. </a:t>
            </a:r>
            <a:r>
              <a:rPr lang="ru-RU" sz="2200" dirty="0" err="1">
                <a:latin typeface="Times New Roman" pitchFamily="18" charset="0"/>
                <a:cs typeface="Times New Roman" pitchFamily="18" charset="0"/>
              </a:rPr>
              <a:t>Makhmutov</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V.A.Onishchuk</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etc</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theory</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of</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content</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supplementation</a:t>
            </a:r>
            <a:r>
              <a:rPr lang="ru-RU" sz="2200" dirty="0">
                <a:latin typeface="Times New Roman" pitchFamily="18" charset="0"/>
                <a:cs typeface="Times New Roman" pitchFamily="18" charset="0"/>
              </a:rPr>
              <a:t> (V.V. </a:t>
            </a:r>
            <a:r>
              <a:rPr lang="ru-RU" sz="2200" dirty="0" err="1">
                <a:latin typeface="Times New Roman" pitchFamily="18" charset="0"/>
                <a:cs typeface="Times New Roman" pitchFamily="18" charset="0"/>
              </a:rPr>
              <a:t>Davydov</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etc</a:t>
            </a:r>
            <a:r>
              <a:rPr lang="ru-RU" sz="2200" dirty="0">
                <a:latin typeface="Times New Roman" pitchFamily="18" charset="0"/>
                <a:cs typeface="Times New Roman" pitchFamily="18" charset="0"/>
              </a:rPr>
              <a:t>.), </a:t>
            </a:r>
          </a:p>
          <a:p>
            <a:endParaRPr lang="ru-RU" dirty="0"/>
          </a:p>
        </p:txBody>
      </p:sp>
    </p:spTree>
    <p:extLst>
      <p:ext uri="{BB962C8B-B14F-4D97-AF65-F5344CB8AC3E}">
        <p14:creationId xmlns:p14="http://schemas.microsoft.com/office/powerpoint/2010/main" val="4026759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lnSpcReduction="10000"/>
          </a:bodyPr>
          <a:lstStyle/>
          <a:p>
            <a:pPr marL="0" indent="0" algn="just">
              <a:buNone/>
            </a:pPr>
            <a:r>
              <a:rPr lang="ru-RU" sz="2000" dirty="0" err="1">
                <a:latin typeface="Times New Roman" pitchFamily="18" charset="0"/>
                <a:cs typeface="Times New Roman" pitchFamily="18" charset="0"/>
              </a:rPr>
              <a:t>theory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cognitive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activity</a:t>
            </a:r>
            <a:r>
              <a:rPr lang="ru-RU" sz="2000" dirty="0">
                <a:latin typeface="Times New Roman" pitchFamily="18" charset="0"/>
                <a:cs typeface="Times New Roman" pitchFamily="18" charset="0"/>
              </a:rPr>
              <a:t> (TI </a:t>
            </a:r>
            <a:r>
              <a:rPr lang="ru-RU" sz="2000" dirty="0" err="1">
                <a:latin typeface="Times New Roman" pitchFamily="18" charset="0"/>
                <a:cs typeface="Times New Roman" pitchFamily="18" charset="0"/>
              </a:rPr>
              <a:t>Shamova</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etc</a:t>
            </a:r>
            <a:r>
              <a:rPr lang="ru-RU" sz="2000" dirty="0">
                <a:latin typeface="Times New Roman" pitchFamily="18" charset="0"/>
                <a:cs typeface="Times New Roman" pitchFamily="18" charset="0"/>
              </a:rPr>
              <a:t>.),</a:t>
            </a:r>
            <a:r>
              <a:rPr lang="en-US" sz="2000" dirty="0">
                <a:latin typeface="Times New Roman" pitchFamily="18" charset="0"/>
                <a:cs typeface="Times New Roman" pitchFamily="18" charset="0"/>
              </a:rPr>
              <a:t> theory of educational process optimization ( Yu. K. </a:t>
            </a:r>
            <a:r>
              <a:rPr lang="en-US" sz="2000" dirty="0" err="1">
                <a:latin typeface="Times New Roman" pitchFamily="18" charset="0"/>
                <a:cs typeface="Times New Roman" pitchFamily="18" charset="0"/>
              </a:rPr>
              <a:t>Babansky</a:t>
            </a:r>
            <a:r>
              <a:rPr lang="en-US" sz="2000" dirty="0">
                <a:latin typeface="Times New Roman" pitchFamily="18" charset="0"/>
                <a:cs typeface="Times New Roman" pitchFamily="18" charset="0"/>
              </a:rPr>
              <a:t>), the theory of a holistic educational process ( N. D. </a:t>
            </a:r>
            <a:r>
              <a:rPr lang="en-US" sz="2000" dirty="0" err="1">
                <a:latin typeface="Times New Roman" pitchFamily="18" charset="0"/>
                <a:cs typeface="Times New Roman" pitchFamily="18" charset="0"/>
              </a:rPr>
              <a:t>Khmel</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 conceptual approaches to learning theories ( V. </a:t>
            </a:r>
            <a:r>
              <a:rPr lang="en-US" sz="2000" dirty="0" err="1">
                <a:latin typeface="Times New Roman" pitchFamily="18" charset="0"/>
                <a:cs typeface="Times New Roman" pitchFamily="18" charset="0"/>
              </a:rPr>
              <a:t>Diachenko</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 theory of organization of independent work ( M. A. </a:t>
            </a:r>
            <a:r>
              <a:rPr lang="en-US" sz="2000" dirty="0" err="1">
                <a:latin typeface="Times New Roman" pitchFamily="18" charset="0"/>
                <a:cs typeface="Times New Roman" pitchFamily="18" charset="0"/>
              </a:rPr>
              <a:t>Zorina</a:t>
            </a:r>
            <a:r>
              <a:rPr lang="en-US" sz="2000" dirty="0">
                <a:latin typeface="Times New Roman" pitchFamily="18" charset="0"/>
                <a:cs typeface="Times New Roman" pitchFamily="18" charset="0"/>
              </a:rPr>
              <a:t>, M. K. </a:t>
            </a:r>
            <a:r>
              <a:rPr lang="en-US" sz="2000" dirty="0" err="1">
                <a:latin typeface="Times New Roman" pitchFamily="18" charset="0"/>
                <a:cs typeface="Times New Roman" pitchFamily="18" charset="0"/>
              </a:rPr>
              <a:t>Zhuravlev</a:t>
            </a:r>
            <a:r>
              <a:rPr lang="en-US" sz="2000" dirty="0">
                <a:latin typeface="Times New Roman" pitchFamily="18" charset="0"/>
                <a:cs typeface="Times New Roman" pitchFamily="18" charset="0"/>
              </a:rPr>
              <a:t>, </a:t>
            </a:r>
            <a:r>
              <a:rPr lang="en-US" sz="2000" dirty="0" err="1">
                <a:latin typeface="Times New Roman" pitchFamily="18" charset="0"/>
                <a:cs typeface="Times New Roman" pitchFamily="18" charset="0"/>
              </a:rPr>
              <a:t>etc</a:t>
            </a:r>
            <a:r>
              <a:rPr lang="en-US"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marL="0" indent="0" algn="just">
              <a:buNone/>
            </a:pPr>
            <a:r>
              <a:rPr lang="kk-KZ" sz="2000" dirty="0">
                <a:latin typeface="Times New Roman" pitchFamily="18" charset="0"/>
                <a:cs typeface="Times New Roman" pitchFamily="18" charset="0"/>
              </a:rPr>
              <a:t>Didactics uses general categories of pedagogy (upbringing, pedagogical activity, training).</a:t>
            </a:r>
            <a:endParaRPr lang="ru-RU" sz="2000" dirty="0">
              <a:latin typeface="Times New Roman" pitchFamily="18" charset="0"/>
              <a:cs typeface="Times New Roman" pitchFamily="18" charset="0"/>
            </a:endParaRPr>
          </a:p>
          <a:p>
            <a:pPr marL="0" indent="0" algn="just">
              <a:buNone/>
            </a:pPr>
            <a:r>
              <a:rPr lang="kk-KZ" sz="2000" dirty="0" smtClean="0">
                <a:latin typeface="Times New Roman" pitchFamily="18" charset="0"/>
                <a:cs typeface="Times New Roman" pitchFamily="18" charset="0"/>
              </a:rPr>
              <a:t> </a:t>
            </a:r>
            <a:r>
              <a:rPr lang="kk-KZ" sz="2000" dirty="0">
                <a:latin typeface="Times New Roman" pitchFamily="18" charset="0"/>
                <a:cs typeface="Times New Roman" pitchFamily="18" charset="0"/>
              </a:rPr>
              <a:t>In addition, didactics has its own categories: teaching, education principles, education process, goals, functions, types, methods, tools, learning outcomes. Training is a set of actions aimed at the upbringing, development, education of the trainee.</a:t>
            </a:r>
            <a:endParaRPr lang="ru-RU" sz="2000" dirty="0">
              <a:latin typeface="Times New Roman" pitchFamily="18" charset="0"/>
              <a:cs typeface="Times New Roman" pitchFamily="18" charset="0"/>
            </a:endParaRPr>
          </a:p>
          <a:p>
            <a:pPr marL="0" indent="0" algn="just">
              <a:buNone/>
            </a:pPr>
            <a:r>
              <a:rPr lang="kk-KZ" sz="2000" dirty="0" smtClean="0">
                <a:latin typeface="Times New Roman" pitchFamily="18" charset="0"/>
                <a:cs typeface="Times New Roman" pitchFamily="18" charset="0"/>
              </a:rPr>
              <a:t>The </a:t>
            </a:r>
            <a:r>
              <a:rPr lang="kk-KZ" sz="2000" dirty="0">
                <a:latin typeface="Times New Roman" pitchFamily="18" charset="0"/>
                <a:cs typeface="Times New Roman" pitchFamily="18" charset="0"/>
              </a:rPr>
              <a:t>content of education is a system of scientific knowledge, skills and abilities, the mastery of which ensures the comprehensive development of the mental and physical abilities of schoolchildren, the formation of their worldview, morality and behavior, preparation for public life and work</a:t>
            </a:r>
            <a:r>
              <a:rPr lang="en-US" sz="2000" dirty="0">
                <a:latin typeface="Times New Roman" pitchFamily="18" charset="0"/>
                <a:cs typeface="Times New Roman" pitchFamily="18" charset="0"/>
              </a:rPr>
              <a:t>.</a:t>
            </a:r>
            <a:endParaRPr lang="ru-RU" sz="2000" dirty="0">
              <a:latin typeface="Times New Roman" pitchFamily="18" charset="0"/>
              <a:cs typeface="Times New Roman" pitchFamily="18" charset="0"/>
            </a:endParaRPr>
          </a:p>
          <a:p>
            <a:pPr marL="0" indent="0">
              <a:buNone/>
            </a:pPr>
            <a:endParaRPr lang="ru-RU" dirty="0"/>
          </a:p>
        </p:txBody>
      </p:sp>
    </p:spTree>
    <p:extLst>
      <p:ext uri="{BB962C8B-B14F-4D97-AF65-F5344CB8AC3E}">
        <p14:creationId xmlns:p14="http://schemas.microsoft.com/office/powerpoint/2010/main" val="6353147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2000" b="1" dirty="0">
                <a:latin typeface="Times New Roman" pitchFamily="18" charset="0"/>
                <a:cs typeface="Times New Roman" pitchFamily="18" charset="0"/>
              </a:rPr>
              <a:t>Structure of the educational process in higher schools</a:t>
            </a:r>
            <a:r>
              <a:rPr lang="ru-RU" sz="2000" b="1" dirty="0">
                <a:latin typeface="Times New Roman" pitchFamily="18" charset="0"/>
                <a:cs typeface="Times New Roman" pitchFamily="18" charset="0"/>
              </a:rPr>
              <a:t/>
            </a:r>
            <a:br>
              <a:rPr lang="ru-RU" sz="2000" b="1" dirty="0">
                <a:latin typeface="Times New Roman" pitchFamily="18" charset="0"/>
                <a:cs typeface="Times New Roman" pitchFamily="18" charset="0"/>
              </a:rPr>
            </a:br>
            <a:endParaRPr lang="ru-RU" sz="2000" dirty="0">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pPr marL="0" indent="0">
              <a:buNone/>
            </a:pP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learning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knowledge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skills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competencies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perceptions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attitudes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abilities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During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studying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sense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consciousness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moral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qualities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aesthetic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taste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personality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has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psychological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pedagogical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peculiarities</a:t>
            </a:r>
            <a:r>
              <a:rPr lang="ru-RU" sz="2000" dirty="0">
                <a:latin typeface="Times New Roman" pitchFamily="18" charset="0"/>
                <a:cs typeface="Times New Roman" pitchFamily="18" charset="0"/>
              </a:rPr>
              <a:t>.</a:t>
            </a:r>
          </a:p>
          <a:p>
            <a:pPr marL="0" indent="0">
              <a:buNone/>
            </a:pP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from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pedagogical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point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view</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targeted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purpose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training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methods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content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method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are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addressed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society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are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constantly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updated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smtClean="0">
                <a:latin typeface="Times New Roman" pitchFamily="18" charset="0"/>
                <a:cs typeface="Times New Roman" pitchFamily="18" charset="0"/>
              </a:rPr>
              <a:t>.</a:t>
            </a:r>
            <a:endParaRPr lang="en-US" sz="2000" dirty="0" smtClean="0">
              <a:latin typeface="Times New Roman" pitchFamily="18" charset="0"/>
              <a:cs typeface="Times New Roman" pitchFamily="18" charset="0"/>
            </a:endParaRPr>
          </a:p>
          <a:p>
            <a:pPr marL="0" indent="0" algn="just">
              <a:buNone/>
            </a:pPr>
            <a:r>
              <a:rPr lang="ru-RU" sz="2000" dirty="0" err="1">
                <a:latin typeface="Times New Roman" pitchFamily="18" charset="0"/>
                <a:cs typeface="Times New Roman" pitchFamily="18" charset="0"/>
              </a:rPr>
              <a:t>From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psychological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point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view</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cognitive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peculiarities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knowledge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are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constantly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increasing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interest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knowledge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increases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objective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equip</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with</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laws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environment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human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well-tested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proven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discoveries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laws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conclusions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which</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are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science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before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outlook</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student</a:t>
            </a:r>
            <a:r>
              <a:rPr lang="ru-RU" sz="2000" dirty="0">
                <a:latin typeface="Times New Roman" pitchFamily="18" charset="0"/>
                <a:cs typeface="Times New Roman" pitchFamily="18" charset="0"/>
              </a:rPr>
              <a:t>.</a:t>
            </a:r>
          </a:p>
          <a:p>
            <a:pPr marL="0" indent="0">
              <a:buNone/>
            </a:pPr>
            <a:endParaRPr lang="ru-RU" sz="20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588212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just">
              <a:buNone/>
            </a:pPr>
            <a:r>
              <a:rPr lang="ru-RU" sz="2000" dirty="0" err="1">
                <a:latin typeface="Times New Roman" pitchFamily="18" charset="0"/>
                <a:cs typeface="Times New Roman" pitchFamily="18" charset="0"/>
              </a:rPr>
              <a:t>Studying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basics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science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getting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acquainted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with</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history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science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methods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information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about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life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great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scientists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addition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a:t>
            </a:r>
          </a:p>
          <a:p>
            <a:pPr marL="0" indent="0" algn="just">
              <a:buNone/>
            </a:pP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pedagogical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characterized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distinction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between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two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symptoms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systemic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care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self-improvement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personal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a:t>
            </a:r>
          </a:p>
          <a:p>
            <a:pPr marL="0" indent="0" algn="just">
              <a:buNone/>
            </a:pPr>
            <a:r>
              <a:rPr lang="ru-RU" sz="2000" dirty="0" err="1" smtClean="0">
                <a:latin typeface="Times New Roman" pitchFamily="18" charset="0"/>
                <a:cs typeface="Times New Roman" pitchFamily="18" charset="0"/>
              </a:rPr>
              <a:t>One</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main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factors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influence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self-development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interrelationship</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constant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teacher's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relationship</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with</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spirit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cooperation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learning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determines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not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teacher's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influence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but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also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their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learning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ability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manage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organize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their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mental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behavior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self-esteem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self-management</a:t>
            </a:r>
            <a:r>
              <a:rPr lang="ru-RU" sz="2000" dirty="0">
                <a:latin typeface="Times New Roman" pitchFamily="18" charset="0"/>
                <a:cs typeface="Times New Roman" pitchFamily="18" charset="0"/>
              </a:rPr>
              <a:t>).</a:t>
            </a:r>
          </a:p>
        </p:txBody>
      </p:sp>
    </p:spTree>
    <p:extLst>
      <p:ext uri="{BB962C8B-B14F-4D97-AF65-F5344CB8AC3E}">
        <p14:creationId xmlns:p14="http://schemas.microsoft.com/office/powerpoint/2010/main" val="2436139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lgn="just">
              <a:buNone/>
            </a:pP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will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able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apply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common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approaches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logic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thinking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independently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result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 </a:t>
            </a:r>
            <a:r>
              <a:rPr lang="ru-RU" sz="2000" dirty="0" err="1">
                <a:latin typeface="Times New Roman" pitchFamily="18" charset="0"/>
                <a:cs typeface="Times New Roman" pitchFamily="18" charset="0"/>
              </a:rPr>
              <a:t>provides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spiritual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learning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prerequisite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for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human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a:t>
            </a:r>
          </a:p>
          <a:p>
            <a:pPr marL="0" indent="0" algn="just">
              <a:buNone/>
            </a:pPr>
            <a:r>
              <a:rPr lang="ru-RU" sz="2000" dirty="0" err="1" smtClean="0">
                <a:latin typeface="Times New Roman" pitchFamily="18" charset="0"/>
                <a:cs typeface="Times New Roman" pitchFamily="18" charset="0"/>
              </a:rPr>
              <a:t>The</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overall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mental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student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closely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related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higher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school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self-study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two-way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which</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complex</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involving</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teacher's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collaborative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efforts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After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all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main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teacher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but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learning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cognitive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practical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experience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a:t>
            </a:r>
            <a:r>
              <a:rPr lang="ru-RU" sz="2000"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2950282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pPr marL="0" indent="0">
              <a:buNone/>
            </a:pP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carried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out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upbringing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mental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creative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abilities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consequently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skills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abilities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essence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matter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that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implies</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complex</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impact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individual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first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function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learning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to</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a:t>
            </a:r>
          </a:p>
          <a:p>
            <a:pPr marL="0" indent="0">
              <a:buNone/>
            </a:pPr>
            <a:r>
              <a:rPr lang="ru-RU" sz="2000" dirty="0" err="1" smtClean="0">
                <a:latin typeface="Times New Roman" pitchFamily="18" charset="0"/>
                <a:cs typeface="Times New Roman" pitchFamily="18" charset="0"/>
              </a:rPr>
              <a:t>Teacher</a:t>
            </a:r>
            <a:r>
              <a:rPr lang="ru-RU" sz="2000" dirty="0" smtClean="0">
                <a:latin typeface="Times New Roman" pitchFamily="18" charset="0"/>
                <a:cs typeface="Times New Roman" pitchFamily="18" charset="0"/>
              </a:rPr>
              <a:t> </a:t>
            </a:r>
            <a:r>
              <a:rPr lang="ru-RU" sz="2000" dirty="0" err="1">
                <a:latin typeface="Times New Roman" pitchFamily="18" charset="0"/>
                <a:cs typeface="Times New Roman" pitchFamily="18" charset="0"/>
              </a:rPr>
              <a:t>basically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carries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out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development</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activities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Providing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with</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information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concrete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facts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concepts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laws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their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educational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scientific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basis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which</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form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their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scientific</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views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various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phenomena</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around</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course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of</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educating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teacher</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creates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students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personality</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qualities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supporting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them</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in</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the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learning</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process</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with</a:t>
            </a:r>
            <a:r>
              <a:rPr lang="ru-RU" sz="2000" dirty="0">
                <a:latin typeface="Times New Roman" pitchFamily="18" charset="0"/>
                <a:cs typeface="Times New Roman" pitchFamily="18" charset="0"/>
              </a:rPr>
              <a:t> a </a:t>
            </a:r>
            <a:r>
              <a:rPr lang="ru-RU" sz="2000" dirty="0" err="1">
                <a:latin typeface="Times New Roman" pitchFamily="18" charset="0"/>
                <a:cs typeface="Times New Roman" pitchFamily="18" charset="0"/>
              </a:rPr>
              <a:t>theoretical</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knowledge</a:t>
            </a:r>
            <a:r>
              <a:rPr lang="ru-RU" sz="2000" dirty="0">
                <a:latin typeface="Times New Roman" pitchFamily="18" charset="0"/>
                <a:cs typeface="Times New Roman" pitchFamily="18" charset="0"/>
              </a:rPr>
              <a:t> </a:t>
            </a:r>
            <a:r>
              <a:rPr lang="ru-RU" sz="2000" dirty="0" err="1">
                <a:latin typeface="Times New Roman" pitchFamily="18" charset="0"/>
                <a:cs typeface="Times New Roman" pitchFamily="18" charset="0"/>
              </a:rPr>
              <a:t>system</a:t>
            </a:r>
            <a:r>
              <a:rPr lang="ru-RU" sz="2000" dirty="0">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val="4161127173"/>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1321</Words>
  <Application>Microsoft Office PowerPoint</Application>
  <PresentationFormat>Экран (4:3)</PresentationFormat>
  <Paragraphs>42</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Lecture6 Theory of pedagogical process in higher educational establishment.    </vt:lpstr>
      <vt:lpstr>Презентация PowerPoint</vt:lpstr>
      <vt:lpstr>Презентация PowerPoint</vt:lpstr>
      <vt:lpstr>Презентация PowerPoint</vt:lpstr>
      <vt:lpstr>Презентация PowerPoint</vt:lpstr>
      <vt:lpstr>Structure of the educational process in higher schools </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Theory of pedagogical process in higher educational establishment.</dc:title>
  <dc:creator>Admin</dc:creator>
  <cp:lastModifiedBy>Admin</cp:lastModifiedBy>
  <cp:revision>10</cp:revision>
  <dcterms:created xsi:type="dcterms:W3CDTF">2018-10-09T16:17:39Z</dcterms:created>
  <dcterms:modified xsi:type="dcterms:W3CDTF">2018-10-10T17:37:43Z</dcterms:modified>
</cp:coreProperties>
</file>